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6" r:id="rId1"/>
  </p:sldMasterIdLst>
  <p:notesMasterIdLst>
    <p:notesMasterId r:id="rId25"/>
  </p:notesMasterIdLst>
  <p:sldIdLst>
    <p:sldId id="256" r:id="rId2"/>
    <p:sldId id="258" r:id="rId3"/>
    <p:sldId id="283" r:id="rId4"/>
    <p:sldId id="264" r:id="rId5"/>
    <p:sldId id="265" r:id="rId6"/>
    <p:sldId id="266" r:id="rId7"/>
    <p:sldId id="262" r:id="rId8"/>
    <p:sldId id="268" r:id="rId9"/>
    <p:sldId id="269" r:id="rId10"/>
    <p:sldId id="270" r:id="rId11"/>
    <p:sldId id="273" r:id="rId12"/>
    <p:sldId id="274" r:id="rId13"/>
    <p:sldId id="288" r:id="rId14"/>
    <p:sldId id="293" r:id="rId15"/>
    <p:sldId id="282" r:id="rId16"/>
    <p:sldId id="277" r:id="rId17"/>
    <p:sldId id="278" r:id="rId18"/>
    <p:sldId id="294" r:id="rId19"/>
    <p:sldId id="289" r:id="rId20"/>
    <p:sldId id="280" r:id="rId21"/>
    <p:sldId id="291" r:id="rId22"/>
    <p:sldId id="290" r:id="rId23"/>
    <p:sldId id="26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19EF90F-4D7B-4133-B457-1EE0E0255F04}">
          <p14:sldIdLst>
            <p14:sldId id="256"/>
            <p14:sldId id="258"/>
            <p14:sldId id="283"/>
            <p14:sldId id="264"/>
            <p14:sldId id="265"/>
            <p14:sldId id="266"/>
            <p14:sldId id="262"/>
            <p14:sldId id="268"/>
            <p14:sldId id="269"/>
            <p14:sldId id="270"/>
            <p14:sldId id="273"/>
            <p14:sldId id="274"/>
            <p14:sldId id="288"/>
            <p14:sldId id="293"/>
            <p14:sldId id="282"/>
            <p14:sldId id="277"/>
            <p14:sldId id="278"/>
            <p14:sldId id="294"/>
            <p14:sldId id="289"/>
            <p14:sldId id="280"/>
            <p14:sldId id="291"/>
            <p14:sldId id="29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 Taiyou" initials="CT" lastIdx="1" clrIdx="0">
    <p:extLst>
      <p:ext uri="{19B8F6BF-5375-455C-9EA6-DF929625EA0E}">
        <p15:presenceInfo xmlns:p15="http://schemas.microsoft.com/office/powerpoint/2012/main" userId="4ea05e0be4e89f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8078"/>
    <a:srgbClr val="00BFC4"/>
    <a:srgbClr val="FFC000"/>
    <a:srgbClr val="A5A5A5"/>
    <a:srgbClr val="ED7D31"/>
    <a:srgbClr val="3F3F3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 autoAdjust="0"/>
    <p:restoredTop sz="85918" autoAdjust="0"/>
  </p:normalViewPr>
  <p:slideViewPr>
    <p:cSldViewPr snapToGrid="0">
      <p:cViewPr varScale="1">
        <p:scale>
          <a:sx n="105" d="100"/>
          <a:sy n="105" d="100"/>
        </p:scale>
        <p:origin x="114" y="2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3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F3CB0-ECB6-4088-A248-951A31FE567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978BD98-6CA3-4B81-9BE2-6B9117350C2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rgbClr val="A5A5A5"/>
              </a:solidFill>
            </a:rPr>
            <a:t>Agriculture</a:t>
          </a:r>
        </a:p>
      </dgm:t>
    </dgm:pt>
    <dgm:pt modelId="{8830A957-DB7E-4AC5-956B-13DD796A04CC}" type="parTrans" cxnId="{477BC166-3BC2-4921-93A2-9E3061C8E088}">
      <dgm:prSet/>
      <dgm:spPr/>
      <dgm:t>
        <a:bodyPr/>
        <a:lstStyle/>
        <a:p>
          <a:endParaRPr lang="en-US"/>
        </a:p>
      </dgm:t>
    </dgm:pt>
    <dgm:pt modelId="{BC3A378A-8EF2-4C58-8CFE-A53B8D32F02F}" type="sibTrans" cxnId="{477BC166-3BC2-4921-93A2-9E3061C8E088}">
      <dgm:prSet/>
      <dgm:spPr/>
      <dgm:t>
        <a:bodyPr/>
        <a:lstStyle/>
        <a:p>
          <a:endParaRPr lang="en-US"/>
        </a:p>
      </dgm:t>
    </dgm:pt>
    <dgm:pt modelId="{85AC1BAB-4827-4E66-B32F-D9F3AD440AD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rgbClr val="FFC000"/>
              </a:solidFill>
            </a:rPr>
            <a:t>Energy</a:t>
          </a:r>
        </a:p>
      </dgm:t>
    </dgm:pt>
    <dgm:pt modelId="{8BE64C5B-663B-4A12-85F4-9F66553D1B07}" type="parTrans" cxnId="{221FD0EE-3DC3-4275-AE1A-4EEB8F4D764C}">
      <dgm:prSet/>
      <dgm:spPr/>
      <dgm:t>
        <a:bodyPr/>
        <a:lstStyle/>
        <a:p>
          <a:endParaRPr lang="en-US"/>
        </a:p>
      </dgm:t>
    </dgm:pt>
    <dgm:pt modelId="{8FDCCD3B-3875-4FB5-A692-643CDC5FA386}" type="sibTrans" cxnId="{221FD0EE-3DC3-4275-AE1A-4EEB8F4D764C}">
      <dgm:prSet/>
      <dgm:spPr/>
      <dgm:t>
        <a:bodyPr/>
        <a:lstStyle/>
        <a:p>
          <a:endParaRPr lang="en-US"/>
        </a:p>
      </dgm:t>
    </dgm:pt>
    <dgm:pt modelId="{C21ADC96-610B-4430-BA27-F8E9D90B717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rgbClr val="ED7D31"/>
              </a:solidFill>
            </a:rPr>
            <a:t>Waste</a:t>
          </a:r>
        </a:p>
      </dgm:t>
    </dgm:pt>
    <dgm:pt modelId="{CFE1275B-E32C-48B0-A72D-2DFBA870C3CF}" type="sibTrans" cxnId="{149BF335-13D2-4148-844B-C5B6F02EF803}">
      <dgm:prSet/>
      <dgm:spPr/>
      <dgm:t>
        <a:bodyPr/>
        <a:lstStyle/>
        <a:p>
          <a:endParaRPr lang="en-US"/>
        </a:p>
      </dgm:t>
    </dgm:pt>
    <dgm:pt modelId="{56E713D7-DFA8-43FA-B0EB-A79AA64AAAD7}" type="parTrans" cxnId="{149BF335-13D2-4148-844B-C5B6F02EF803}">
      <dgm:prSet/>
      <dgm:spPr/>
      <dgm:t>
        <a:bodyPr/>
        <a:lstStyle/>
        <a:p>
          <a:endParaRPr lang="en-US"/>
        </a:p>
      </dgm:t>
    </dgm:pt>
    <dgm:pt modelId="{192BD0CF-4A4F-4924-8A01-6F08DEEC5F6B}" type="pres">
      <dgm:prSet presAssocID="{985F3CB0-ECB6-4088-A248-951A31FE5677}" presName="root" presStyleCnt="0">
        <dgm:presLayoutVars>
          <dgm:dir/>
          <dgm:resizeHandles val="exact"/>
        </dgm:presLayoutVars>
      </dgm:prSet>
      <dgm:spPr/>
    </dgm:pt>
    <dgm:pt modelId="{1D19DD05-4C70-4736-A52E-5EB6A2FBFBB2}" type="pres">
      <dgm:prSet presAssocID="{C21ADC96-610B-4430-BA27-F8E9D90B7178}" presName="compNode" presStyleCnt="0"/>
      <dgm:spPr/>
    </dgm:pt>
    <dgm:pt modelId="{C0547E8D-4A35-4125-88B7-4B095A240972}" type="pres">
      <dgm:prSet presAssocID="{C21ADC96-610B-4430-BA27-F8E9D90B717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2D978C0-E70C-4A76-B32E-8AD3CE972096}" type="pres">
      <dgm:prSet presAssocID="{C21ADC96-610B-4430-BA27-F8E9D90B717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ycle"/>
        </a:ext>
      </dgm:extLst>
    </dgm:pt>
    <dgm:pt modelId="{82705362-C855-4036-9F3C-5B0A5D65BC2D}" type="pres">
      <dgm:prSet presAssocID="{C21ADC96-610B-4430-BA27-F8E9D90B7178}" presName="spaceRect" presStyleCnt="0"/>
      <dgm:spPr/>
    </dgm:pt>
    <dgm:pt modelId="{F8228623-5B5E-42C5-807C-7A8AC1A4236B}" type="pres">
      <dgm:prSet presAssocID="{C21ADC96-610B-4430-BA27-F8E9D90B7178}" presName="textRect" presStyleLbl="revTx" presStyleIdx="0" presStyleCnt="3">
        <dgm:presLayoutVars>
          <dgm:chMax val="1"/>
          <dgm:chPref val="1"/>
        </dgm:presLayoutVars>
      </dgm:prSet>
      <dgm:spPr/>
    </dgm:pt>
    <dgm:pt modelId="{41FA42A9-319C-4D7B-B12E-388A80F5CAA8}" type="pres">
      <dgm:prSet presAssocID="{CFE1275B-E32C-48B0-A72D-2DFBA870C3CF}" presName="sibTrans" presStyleCnt="0"/>
      <dgm:spPr/>
    </dgm:pt>
    <dgm:pt modelId="{9B338371-BA66-47DB-BD7C-AA3D66AC1AE2}" type="pres">
      <dgm:prSet presAssocID="{A978BD98-6CA3-4B81-9BE2-6B9117350C20}" presName="compNode" presStyleCnt="0"/>
      <dgm:spPr/>
    </dgm:pt>
    <dgm:pt modelId="{86EB4EBD-AAC6-4CC5-80D5-67E1027C82D1}" type="pres">
      <dgm:prSet presAssocID="{A978BD98-6CA3-4B81-9BE2-6B9117350C2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00CF1EB-EF02-4E76-AA98-296A27C181B1}" type="pres">
      <dgm:prSet presAssocID="{A978BD98-6CA3-4B81-9BE2-6B9117350C2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w"/>
        </a:ext>
      </dgm:extLst>
    </dgm:pt>
    <dgm:pt modelId="{DD9235A5-5F3E-4961-801D-270589A83CA2}" type="pres">
      <dgm:prSet presAssocID="{A978BD98-6CA3-4B81-9BE2-6B9117350C20}" presName="spaceRect" presStyleCnt="0"/>
      <dgm:spPr/>
    </dgm:pt>
    <dgm:pt modelId="{74F85F89-C6C1-4648-9039-F9D951D001E5}" type="pres">
      <dgm:prSet presAssocID="{A978BD98-6CA3-4B81-9BE2-6B9117350C20}" presName="textRect" presStyleLbl="revTx" presStyleIdx="1" presStyleCnt="3">
        <dgm:presLayoutVars>
          <dgm:chMax val="1"/>
          <dgm:chPref val="1"/>
        </dgm:presLayoutVars>
      </dgm:prSet>
      <dgm:spPr/>
    </dgm:pt>
    <dgm:pt modelId="{6943B7B8-9045-435F-89D8-87A3A5ECC01E}" type="pres">
      <dgm:prSet presAssocID="{BC3A378A-8EF2-4C58-8CFE-A53B8D32F02F}" presName="sibTrans" presStyleCnt="0"/>
      <dgm:spPr/>
    </dgm:pt>
    <dgm:pt modelId="{BE5EA77C-AC6E-4812-8B6B-25F75CBD9F84}" type="pres">
      <dgm:prSet presAssocID="{85AC1BAB-4827-4E66-B32F-D9F3AD440ADA}" presName="compNode" presStyleCnt="0"/>
      <dgm:spPr/>
    </dgm:pt>
    <dgm:pt modelId="{F59D4A18-BD37-4A27-AD01-9823AACB9947}" type="pres">
      <dgm:prSet presAssocID="{85AC1BAB-4827-4E66-B32F-D9F3AD440ADA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73C9C25-6959-40BA-8679-6D65C73EB85D}" type="pres">
      <dgm:prSet presAssocID="{85AC1BAB-4827-4E66-B32F-D9F3AD440AD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AEF30A21-2AFA-48DA-A800-2154359C47B5}" type="pres">
      <dgm:prSet presAssocID="{85AC1BAB-4827-4E66-B32F-D9F3AD440ADA}" presName="spaceRect" presStyleCnt="0"/>
      <dgm:spPr/>
    </dgm:pt>
    <dgm:pt modelId="{C7AB4104-705D-4932-A3AD-673088DF50E0}" type="pres">
      <dgm:prSet presAssocID="{85AC1BAB-4827-4E66-B32F-D9F3AD440AD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49BF335-13D2-4148-844B-C5B6F02EF803}" srcId="{985F3CB0-ECB6-4088-A248-951A31FE5677}" destId="{C21ADC96-610B-4430-BA27-F8E9D90B7178}" srcOrd="0" destOrd="0" parTransId="{56E713D7-DFA8-43FA-B0EB-A79AA64AAAD7}" sibTransId="{CFE1275B-E32C-48B0-A72D-2DFBA870C3CF}"/>
    <dgm:cxn modelId="{477BC166-3BC2-4921-93A2-9E3061C8E088}" srcId="{985F3CB0-ECB6-4088-A248-951A31FE5677}" destId="{A978BD98-6CA3-4B81-9BE2-6B9117350C20}" srcOrd="1" destOrd="0" parTransId="{8830A957-DB7E-4AC5-956B-13DD796A04CC}" sibTransId="{BC3A378A-8EF2-4C58-8CFE-A53B8D32F02F}"/>
    <dgm:cxn modelId="{D604C84C-B583-4D70-889F-39FA2EAB3171}" type="presOf" srcId="{85AC1BAB-4827-4E66-B32F-D9F3AD440ADA}" destId="{C7AB4104-705D-4932-A3AD-673088DF50E0}" srcOrd="0" destOrd="0" presId="urn:microsoft.com/office/officeart/2018/5/layout/IconLeafLabelList"/>
    <dgm:cxn modelId="{DE3EBCD3-947E-440B-9A5B-86A2B15EE2BF}" type="presOf" srcId="{985F3CB0-ECB6-4088-A248-951A31FE5677}" destId="{192BD0CF-4A4F-4924-8A01-6F08DEEC5F6B}" srcOrd="0" destOrd="0" presId="urn:microsoft.com/office/officeart/2018/5/layout/IconLeafLabelList"/>
    <dgm:cxn modelId="{221FD0EE-3DC3-4275-AE1A-4EEB8F4D764C}" srcId="{985F3CB0-ECB6-4088-A248-951A31FE5677}" destId="{85AC1BAB-4827-4E66-B32F-D9F3AD440ADA}" srcOrd="2" destOrd="0" parTransId="{8BE64C5B-663B-4A12-85F4-9F66553D1B07}" sibTransId="{8FDCCD3B-3875-4FB5-A692-643CDC5FA386}"/>
    <dgm:cxn modelId="{13DFECF6-BF25-43E7-B2C5-2597CD362F04}" type="presOf" srcId="{C21ADC96-610B-4430-BA27-F8E9D90B7178}" destId="{F8228623-5B5E-42C5-807C-7A8AC1A4236B}" srcOrd="0" destOrd="0" presId="urn:microsoft.com/office/officeart/2018/5/layout/IconLeafLabelList"/>
    <dgm:cxn modelId="{63CBB4F7-1008-4A9C-8C1A-1DE2D50B6C38}" type="presOf" srcId="{A978BD98-6CA3-4B81-9BE2-6B9117350C20}" destId="{74F85F89-C6C1-4648-9039-F9D951D001E5}" srcOrd="0" destOrd="0" presId="urn:microsoft.com/office/officeart/2018/5/layout/IconLeafLabelList"/>
    <dgm:cxn modelId="{14F74D5E-D1C6-4227-8AAF-C0D58FA19121}" type="presParOf" srcId="{192BD0CF-4A4F-4924-8A01-6F08DEEC5F6B}" destId="{1D19DD05-4C70-4736-A52E-5EB6A2FBFBB2}" srcOrd="0" destOrd="0" presId="urn:microsoft.com/office/officeart/2018/5/layout/IconLeafLabelList"/>
    <dgm:cxn modelId="{7559D12E-0E1F-4312-A308-29F8A27AC519}" type="presParOf" srcId="{1D19DD05-4C70-4736-A52E-5EB6A2FBFBB2}" destId="{C0547E8D-4A35-4125-88B7-4B095A240972}" srcOrd="0" destOrd="0" presId="urn:microsoft.com/office/officeart/2018/5/layout/IconLeafLabelList"/>
    <dgm:cxn modelId="{E94C5E5E-874F-4D4C-B56E-F79EFC992AD1}" type="presParOf" srcId="{1D19DD05-4C70-4736-A52E-5EB6A2FBFBB2}" destId="{02D978C0-E70C-4A76-B32E-8AD3CE972096}" srcOrd="1" destOrd="0" presId="urn:microsoft.com/office/officeart/2018/5/layout/IconLeafLabelList"/>
    <dgm:cxn modelId="{862703EA-2F11-4BE8-A397-30BC12C824B8}" type="presParOf" srcId="{1D19DD05-4C70-4736-A52E-5EB6A2FBFBB2}" destId="{82705362-C855-4036-9F3C-5B0A5D65BC2D}" srcOrd="2" destOrd="0" presId="urn:microsoft.com/office/officeart/2018/5/layout/IconLeafLabelList"/>
    <dgm:cxn modelId="{D90F80CD-A813-4221-8CFE-6C2CC989734F}" type="presParOf" srcId="{1D19DD05-4C70-4736-A52E-5EB6A2FBFBB2}" destId="{F8228623-5B5E-42C5-807C-7A8AC1A4236B}" srcOrd="3" destOrd="0" presId="urn:microsoft.com/office/officeart/2018/5/layout/IconLeafLabelList"/>
    <dgm:cxn modelId="{D1623A40-AE07-423E-85A7-1FB1BDAB2046}" type="presParOf" srcId="{192BD0CF-4A4F-4924-8A01-6F08DEEC5F6B}" destId="{41FA42A9-319C-4D7B-B12E-388A80F5CAA8}" srcOrd="1" destOrd="0" presId="urn:microsoft.com/office/officeart/2018/5/layout/IconLeafLabelList"/>
    <dgm:cxn modelId="{B158C45F-1FDE-4CD7-B71F-7C4687ED11DF}" type="presParOf" srcId="{192BD0CF-4A4F-4924-8A01-6F08DEEC5F6B}" destId="{9B338371-BA66-47DB-BD7C-AA3D66AC1AE2}" srcOrd="2" destOrd="0" presId="urn:microsoft.com/office/officeart/2018/5/layout/IconLeafLabelList"/>
    <dgm:cxn modelId="{D1A7ECC1-D00D-4A27-A4A0-DB307A5F9235}" type="presParOf" srcId="{9B338371-BA66-47DB-BD7C-AA3D66AC1AE2}" destId="{86EB4EBD-AAC6-4CC5-80D5-67E1027C82D1}" srcOrd="0" destOrd="0" presId="urn:microsoft.com/office/officeart/2018/5/layout/IconLeafLabelList"/>
    <dgm:cxn modelId="{33032F8B-9D9D-4733-A7C9-11E2FE96EDFE}" type="presParOf" srcId="{9B338371-BA66-47DB-BD7C-AA3D66AC1AE2}" destId="{B00CF1EB-EF02-4E76-AA98-296A27C181B1}" srcOrd="1" destOrd="0" presId="urn:microsoft.com/office/officeart/2018/5/layout/IconLeafLabelList"/>
    <dgm:cxn modelId="{F0D02C26-55F6-4A54-8F46-6BE25E0DE4AF}" type="presParOf" srcId="{9B338371-BA66-47DB-BD7C-AA3D66AC1AE2}" destId="{DD9235A5-5F3E-4961-801D-270589A83CA2}" srcOrd="2" destOrd="0" presId="urn:microsoft.com/office/officeart/2018/5/layout/IconLeafLabelList"/>
    <dgm:cxn modelId="{EEC37DF7-AFE1-4CE4-A0C4-050F1D767269}" type="presParOf" srcId="{9B338371-BA66-47DB-BD7C-AA3D66AC1AE2}" destId="{74F85F89-C6C1-4648-9039-F9D951D001E5}" srcOrd="3" destOrd="0" presId="urn:microsoft.com/office/officeart/2018/5/layout/IconLeafLabelList"/>
    <dgm:cxn modelId="{FA2C0AA5-F09F-46BB-9325-98DF476C7DE3}" type="presParOf" srcId="{192BD0CF-4A4F-4924-8A01-6F08DEEC5F6B}" destId="{6943B7B8-9045-435F-89D8-87A3A5ECC01E}" srcOrd="3" destOrd="0" presId="urn:microsoft.com/office/officeart/2018/5/layout/IconLeafLabelList"/>
    <dgm:cxn modelId="{A383FCFD-150B-4A57-86F7-6B3DF804878D}" type="presParOf" srcId="{192BD0CF-4A4F-4924-8A01-6F08DEEC5F6B}" destId="{BE5EA77C-AC6E-4812-8B6B-25F75CBD9F84}" srcOrd="4" destOrd="0" presId="urn:microsoft.com/office/officeart/2018/5/layout/IconLeafLabelList"/>
    <dgm:cxn modelId="{0C7AA00D-FD41-47A6-8357-633DC7D32CCD}" type="presParOf" srcId="{BE5EA77C-AC6E-4812-8B6B-25F75CBD9F84}" destId="{F59D4A18-BD37-4A27-AD01-9823AACB9947}" srcOrd="0" destOrd="0" presId="urn:microsoft.com/office/officeart/2018/5/layout/IconLeafLabelList"/>
    <dgm:cxn modelId="{98239409-088F-490B-8802-03D715E8E1D3}" type="presParOf" srcId="{BE5EA77C-AC6E-4812-8B6B-25F75CBD9F84}" destId="{A73C9C25-6959-40BA-8679-6D65C73EB85D}" srcOrd="1" destOrd="0" presId="urn:microsoft.com/office/officeart/2018/5/layout/IconLeafLabelList"/>
    <dgm:cxn modelId="{7D99985A-8799-47A3-9521-2679622E6C9D}" type="presParOf" srcId="{BE5EA77C-AC6E-4812-8B6B-25F75CBD9F84}" destId="{AEF30A21-2AFA-48DA-A800-2154359C47B5}" srcOrd="2" destOrd="0" presId="urn:microsoft.com/office/officeart/2018/5/layout/IconLeafLabelList"/>
    <dgm:cxn modelId="{FE59BC29-B440-4143-A395-88307DE7BAA2}" type="presParOf" srcId="{BE5EA77C-AC6E-4812-8B6B-25F75CBD9F84}" destId="{C7AB4104-705D-4932-A3AD-673088DF50E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47E8D-4A35-4125-88B7-4B095A240972}">
      <dsp:nvSpPr>
        <dsp:cNvPr id="0" name=""/>
        <dsp:cNvSpPr/>
      </dsp:nvSpPr>
      <dsp:spPr>
        <a:xfrm>
          <a:off x="679050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D978C0-E70C-4A76-B32E-8AD3CE972096}">
      <dsp:nvSpPr>
        <dsp:cNvPr id="0" name=""/>
        <dsp:cNvSpPr/>
      </dsp:nvSpPr>
      <dsp:spPr>
        <a:xfrm>
          <a:off x="1081237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228623-5B5E-42C5-807C-7A8AC1A4236B}">
      <dsp:nvSpPr>
        <dsp:cNvPr id="0" name=""/>
        <dsp:cNvSpPr/>
      </dsp:nvSpPr>
      <dsp:spPr>
        <a:xfrm>
          <a:off x="75768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>
              <a:solidFill>
                <a:srgbClr val="ED7D31"/>
              </a:solidFill>
            </a:rPr>
            <a:t>Waste</a:t>
          </a:r>
        </a:p>
      </dsp:txBody>
      <dsp:txXfrm>
        <a:off x="75768" y="2746781"/>
        <a:ext cx="3093750" cy="720000"/>
      </dsp:txXfrm>
    </dsp:sp>
    <dsp:sp modelId="{86EB4EBD-AAC6-4CC5-80D5-67E1027C82D1}">
      <dsp:nvSpPr>
        <dsp:cNvPr id="0" name=""/>
        <dsp:cNvSpPr/>
      </dsp:nvSpPr>
      <dsp:spPr>
        <a:xfrm>
          <a:off x="4314206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0CF1EB-EF02-4E76-AA98-296A27C181B1}">
      <dsp:nvSpPr>
        <dsp:cNvPr id="0" name=""/>
        <dsp:cNvSpPr/>
      </dsp:nvSpPr>
      <dsp:spPr>
        <a:xfrm>
          <a:off x="4716393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F85F89-C6C1-4648-9039-F9D951D001E5}">
      <dsp:nvSpPr>
        <dsp:cNvPr id="0" name=""/>
        <dsp:cNvSpPr/>
      </dsp:nvSpPr>
      <dsp:spPr>
        <a:xfrm>
          <a:off x="3710925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>
              <a:solidFill>
                <a:srgbClr val="A5A5A5"/>
              </a:solidFill>
            </a:rPr>
            <a:t>Agriculture</a:t>
          </a:r>
        </a:p>
      </dsp:txBody>
      <dsp:txXfrm>
        <a:off x="3710925" y="2746781"/>
        <a:ext cx="3093750" cy="720000"/>
      </dsp:txXfrm>
    </dsp:sp>
    <dsp:sp modelId="{F59D4A18-BD37-4A27-AD01-9823AACB9947}">
      <dsp:nvSpPr>
        <dsp:cNvPr id="0" name=""/>
        <dsp:cNvSpPr/>
      </dsp:nvSpPr>
      <dsp:spPr>
        <a:xfrm>
          <a:off x="7949362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3C9C25-6959-40BA-8679-6D65C73EB85D}">
      <dsp:nvSpPr>
        <dsp:cNvPr id="0" name=""/>
        <dsp:cNvSpPr/>
      </dsp:nvSpPr>
      <dsp:spPr>
        <a:xfrm>
          <a:off x="8351550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AB4104-705D-4932-A3AD-673088DF50E0}">
      <dsp:nvSpPr>
        <dsp:cNvPr id="0" name=""/>
        <dsp:cNvSpPr/>
      </dsp:nvSpPr>
      <dsp:spPr>
        <a:xfrm>
          <a:off x="7346081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>
              <a:solidFill>
                <a:srgbClr val="FFC000"/>
              </a:solidFill>
            </a:rPr>
            <a:t>Energy</a:t>
          </a:r>
        </a:p>
      </dsp:txBody>
      <dsp:txXfrm>
        <a:off x="7346081" y="2746781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eg>
</file>

<file path=ppt/media/image3.png>
</file>

<file path=ppt/media/image30.jpe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AD397-EA4D-4E19-A764-73A3DE416736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527E2-9111-4D74-A0E0-09AFD0AFDD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1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2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Data source: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https://datahub.io/core/sea-level-rise#resource-csiro_recons_gmsl_mo_2015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GMSL: Global Mean Sea Level in mm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95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source: https://www.kaggle.com/dataenergy/natural-disaster-data and https://ourworldindata.org/natural-disasters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48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Tableau public link: https://public.tableau.com/views/CO2perCapDashboard/CO2percapdashboard?:language=en&amp;:display_count=y&amp;publish=yes&amp;:origin=viz_share_link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12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per capita visualization used the population number from the world bank</a:t>
            </a:r>
          </a:p>
          <a:p>
            <a:r>
              <a:rPr lang="en-US" dirty="0"/>
              <a:t>Tableau public link: https://public.tableau.com/views/CO2perCapDashboard/CO2percapdashboard?:language=en&amp;:display_count=y&amp;publish=yes&amp;:origin=viz_share_link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43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32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25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02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C5C93-AFC7-436A-B8A0-D37EA8F94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3B383B-8BC3-4D6E-BB96-A681CDF30B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AD742-F9AA-422E-991C-DE074E33B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1A7AD-393D-4773-98A2-A0BC90147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86A59-E3F9-464E-ABE2-80FBBA10A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A8D53-073F-4183-8ED7-8E69F1554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3DDCB-829C-4AF0-B0BA-CC2A18367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47B8D-D487-493A-A469-72CE74452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65936-1AEA-4B22-9AF9-47AB32158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25BBF-DD24-4620-B906-AC2BAE34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6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DBD48-5EA1-4DCA-8E89-E14EC6D46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E358A7-6202-4A06-9B6A-E0BB25BFE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48B37-9533-44BA-B7B7-18369111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EDD8-2120-4728-82DF-11004568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0D16B-6002-490F-BD6D-EE237BFA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300E6-8DA0-447C-AD48-9CBA1253E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14CE-A709-409F-A100-7FC6EF8DE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105F1-86A2-4CFE-A348-38BD0CA4F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DF64F-8A62-42DE-BC9B-B70DE29F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06C4C-5FD0-4CD4-AB98-6C07CC76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29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0EBD-F667-40C6-8083-139903257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41AA8-7B3C-4AE8-9A75-57D7D82CE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F6C99-064E-47ED-B92D-B2AB70668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9D6B7-ED50-430C-9209-6F273B8C2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CAFFA-D0EC-4C58-8949-949A81AF8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74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E35FC-FD23-49F1-81BE-D76811E0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E12DB-BC6B-408E-B5EB-21CDEC315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A70E4-DE1F-45ED-A3C8-41E2AFC43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3C5C9-94D1-4651-959A-99ED4973D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C923D-4B50-4EB5-B483-734BDD382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F536-2BDE-4288-B389-8E34C3EE6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5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ADDC7-BD51-45AB-9A96-AE6E59296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8952E-AE5E-4829-8555-3D233DB02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8CBD0-AB0E-4CB0-89B6-633E4A60C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0E8F84-FEC8-4DFF-A744-AA40C4EBE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389611-C45C-4E1B-A3A9-3B250C9931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6A7A5-774A-4315-944C-B534E42EE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2B8539-12AB-4A0C-BECB-C5CB8516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90F0E7-24B0-4754-B9DA-0498CC3E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44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F744-53B6-401C-96E9-35A0F99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793671-09D1-4DA2-B545-616D1AB0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9D24C-7205-47BC-B7BC-273B4B31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5DA618-A17F-4B55-9778-2906BF36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9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E9FF9D-4398-4311-943C-F3B9198B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489A52-E333-4FA0-A69A-ECBB8A9C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B08BA-85EF-4136-8189-3D58BAD0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F46A-3AF9-4842-B67E-D01BA439B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3CEE2-8638-4911-909C-EA9E803F0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BC0819-502B-4C8C-B793-1BC55379C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6F284-D20D-4B9F-8A77-D308BB49F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4961E-1B65-404C-95B8-69914B84E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B2D2-268D-4C4E-8D78-2B93B3C1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20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A308-4482-4235-87ED-24D8BAAD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BECD78-6F7C-4BDB-8565-3C29C24AF1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D61CD-B8D9-44ED-B1A1-4E98502F1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85EEB-C196-4215-AB88-77F0C6E17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4623C-EE3F-437A-9FA1-D5B7D5EA3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8314C-5BDD-42CA-B072-4CA0991D7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14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99A85-18E6-434E-8AA6-46F26B1A6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05694-DD14-4DE5-AD17-A4261AF55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0E46-C227-4976-918D-989845C484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7A282-6FF4-4DB0-B73A-E9A9DB1D63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478E4-698C-47C9-9C4F-8CC4920E6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3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64B06F-2697-45B0-BFDD-4E7151C21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52" b="3161"/>
          <a:stretch/>
        </p:blipFill>
        <p:spPr>
          <a:xfrm>
            <a:off x="-3047" y="10"/>
            <a:ext cx="122151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68B941-6780-4A9E-B1B5-5A89651FD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DD5A8-D7DB-4A74-A138-AD5A73353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10</a:t>
            </a:r>
          </a:p>
        </p:txBody>
      </p:sp>
    </p:spTree>
    <p:extLst>
      <p:ext uri="{BB962C8B-B14F-4D97-AF65-F5344CB8AC3E}">
        <p14:creationId xmlns:p14="http://schemas.microsoft.com/office/powerpoint/2010/main" val="130068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CE3D7-0D71-4AAB-8F95-419BA68C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 Cleaning and Grouping</a:t>
            </a:r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B806A5-1965-4603-8A88-E3B3CC92A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1900">
                <a:solidFill>
                  <a:srgbClr val="FEFFFF"/>
                </a:solidFill>
              </a:rPr>
              <a:t>Using R dyplr package to inner join the datasets by year (1850 - 2015)</a:t>
            </a:r>
          </a:p>
          <a:p>
            <a:r>
              <a:rPr lang="en-US" sz="1900">
                <a:solidFill>
                  <a:srgbClr val="FEFFFF"/>
                </a:solidFill>
              </a:rPr>
              <a:t>Data Cleaning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 global temperatures dataset, only use removed 12 NA values, convert monthly temperatures to annual average temperatures using group_by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 PRIMAP-hist national historical emissions time series, removed non-relevant texts</a:t>
            </a:r>
          </a:p>
          <a:p>
            <a:r>
              <a:rPr lang="en-US" sz="1900">
                <a:solidFill>
                  <a:srgbClr val="FEFFFF"/>
                </a:solidFill>
              </a:rPr>
              <a:t>Data Structure: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After cleaning, the data structure is 166 * 18; Before cleaning, 3192 * 25</a:t>
            </a:r>
          </a:p>
          <a:p>
            <a:r>
              <a:rPr lang="en-US" sz="1900">
                <a:solidFill>
                  <a:srgbClr val="FEFFFF"/>
                </a:solidFill>
              </a:rPr>
              <a:t>Data Type: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Integers and Numeric, and Date type</a:t>
            </a:r>
          </a:p>
        </p:txBody>
      </p:sp>
    </p:spTree>
    <p:extLst>
      <p:ext uri="{BB962C8B-B14F-4D97-AF65-F5344CB8AC3E}">
        <p14:creationId xmlns:p14="http://schemas.microsoft.com/office/powerpoint/2010/main" val="1111714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D143830D-3036-4D76-99E8-F4F28CCCB4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9" b="2749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AD340F2-E088-44F0-84ED-291D6F1BC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1894115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9200F-4272-4957-BBAB-BAC5ECA2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Map Visualization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9A7DF3A4-2C71-440C-B084-C143431C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4" b="12073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A5354-5903-44ED-AAE9-6567207FA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5826" y="4495466"/>
            <a:ext cx="6061022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Both the size and the color shows the cumulated CO2 emission per capita</a:t>
            </a:r>
          </a:p>
          <a:p>
            <a:r>
              <a:rPr lang="en-US" sz="1800"/>
              <a:t>Petroleum exporting countries and developed countries have higher CO2 emission per capita</a:t>
            </a:r>
          </a:p>
        </p:txBody>
      </p:sp>
    </p:spTree>
    <p:extLst>
      <p:ext uri="{BB962C8B-B14F-4D97-AF65-F5344CB8AC3E}">
        <p14:creationId xmlns:p14="http://schemas.microsoft.com/office/powerpoint/2010/main" val="1330172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47F0-A976-4EF0-9C39-3889042E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9286" y="481264"/>
            <a:ext cx="3702251" cy="39078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dirty="0"/>
              <a:t>Greenhouse Gases Origin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3465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481264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2120D33A-6AA3-4F05-BEA5-C9D24AECA0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25" t="43698" r="2" b="40472"/>
          <a:stretch/>
        </p:blipFill>
        <p:spPr bwMode="auto">
          <a:xfrm>
            <a:off x="640532" y="1303124"/>
            <a:ext cx="2890705" cy="125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7760" y="481264"/>
            <a:ext cx="3207226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9C0EBBF-E96B-440A-A4A4-F874D269D2D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3" t="21773" r="42018" b="21206"/>
          <a:stretch/>
        </p:blipFill>
        <p:spPr bwMode="auto">
          <a:xfrm>
            <a:off x="4156677" y="642131"/>
            <a:ext cx="2589392" cy="25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7334" y="3538308"/>
            <a:ext cx="3217652" cy="28624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E608B2C-EAC6-4531-A80F-AFA8C09ADE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1" t="21397" r="41430" b="21582"/>
          <a:stretch/>
        </p:blipFill>
        <p:spPr bwMode="auto">
          <a:xfrm>
            <a:off x="4158049" y="3678058"/>
            <a:ext cx="2576221" cy="256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4447" y="4459986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3538308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2E2DF710-D5AB-4B6F-A45A-5FCDC81A67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1" t="24098" r="44228" b="23846"/>
          <a:stretch/>
        </p:blipFill>
        <p:spPr bwMode="auto">
          <a:xfrm>
            <a:off x="797661" y="3678058"/>
            <a:ext cx="2555918" cy="254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2B5BC9-AB11-4B84-899C-7FA7E1A42040}"/>
              </a:ext>
            </a:extLst>
          </p:cNvPr>
          <p:cNvSpPr txBox="1"/>
          <p:nvPr/>
        </p:nvSpPr>
        <p:spPr>
          <a:xfrm>
            <a:off x="1798585" y="603515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67B6F2-4FB5-4C0F-A7F3-9259F582324A}"/>
              </a:ext>
            </a:extLst>
          </p:cNvPr>
          <p:cNvSpPr txBox="1"/>
          <p:nvPr/>
        </p:nvSpPr>
        <p:spPr>
          <a:xfrm>
            <a:off x="5158484" y="6035159"/>
            <a:ext cx="57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971A41-36E9-4C41-9507-03D92F638414}"/>
              </a:ext>
            </a:extLst>
          </p:cNvPr>
          <p:cNvSpPr txBox="1"/>
          <p:nvPr/>
        </p:nvSpPr>
        <p:spPr>
          <a:xfrm>
            <a:off x="5166050" y="3008109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8B6C63-F6B7-45B8-BC4A-2D1237B2D265}"/>
              </a:ext>
            </a:extLst>
          </p:cNvPr>
          <p:cNvSpPr txBox="1"/>
          <p:nvPr/>
        </p:nvSpPr>
        <p:spPr>
          <a:xfrm>
            <a:off x="8181073" y="4663495"/>
            <a:ext cx="3118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of the CH4 and CO2 came from Agriculture sector</a:t>
            </a:r>
          </a:p>
        </p:txBody>
      </p:sp>
    </p:spTree>
    <p:extLst>
      <p:ext uri="{BB962C8B-B14F-4D97-AF65-F5344CB8AC3E}">
        <p14:creationId xmlns:p14="http://schemas.microsoft.com/office/powerpoint/2010/main" val="3156991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Sectors’ Emission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2F727AD2-948C-442E-8B37-857BF68B3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714" y="2258009"/>
            <a:ext cx="5351330" cy="434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4943B03-D9FC-46A2-B514-B56CE14DA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Agriculture sector produce balanced proportion of GHGs.</a:t>
            </a:r>
          </a:p>
          <a:p>
            <a:r>
              <a:rPr lang="en-US" sz="2200" dirty="0"/>
              <a:t>The Energy and Industrial Processes and Product Use sectors mostly produce CO2.</a:t>
            </a:r>
          </a:p>
          <a:p>
            <a:r>
              <a:rPr lang="en-US" sz="2200" dirty="0"/>
              <a:t>Waste sector produce CO2 and CH4 but not too much N2O</a:t>
            </a:r>
          </a:p>
        </p:txBody>
      </p:sp>
    </p:spTree>
    <p:extLst>
      <p:ext uri="{BB962C8B-B14F-4D97-AF65-F5344CB8AC3E}">
        <p14:creationId xmlns:p14="http://schemas.microsoft.com/office/powerpoint/2010/main" val="253126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A9F3E7-5983-4854-91A3-2C95F9F0B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67" y="936263"/>
            <a:ext cx="7628590" cy="48208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1B2CB07-7CBF-4F41-9D8C-DB4107AD1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Predictive Analytics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98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9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21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9B721179-2019-4261-BF41-40AA968A5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Feature Engineering and Selection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95B6B-DAF3-4B18-B2FF-15A6D9B43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en-US" sz="1900"/>
              <a:t>We care about the increasing of global temperature, hence the predictive variable was set at “global average temperature”</a:t>
            </a:r>
          </a:p>
          <a:p>
            <a:r>
              <a:rPr lang="en-US" sz="1900"/>
              <a:t>We picked four most famous greenhouse gas (GHG) as the features:</a:t>
            </a:r>
          </a:p>
          <a:p>
            <a:pPr lvl="1"/>
            <a:r>
              <a:rPr lang="en-US" sz="1900"/>
              <a:t>Carbon Dioxide (CO2)</a:t>
            </a:r>
          </a:p>
          <a:p>
            <a:pPr lvl="1"/>
            <a:r>
              <a:rPr lang="en-US" sz="1900"/>
              <a:t>Methane (CH4)</a:t>
            </a:r>
          </a:p>
          <a:p>
            <a:pPr lvl="1"/>
            <a:r>
              <a:rPr lang="en-US" sz="1900"/>
              <a:t>Nitrous Oxide (N2O)</a:t>
            </a:r>
          </a:p>
          <a:p>
            <a:pPr lvl="1"/>
            <a:r>
              <a:rPr lang="en-US" sz="1900"/>
              <a:t>Fluorinated Gasses</a:t>
            </a:r>
          </a:p>
          <a:p>
            <a:r>
              <a:rPr lang="en-US" sz="1900"/>
              <a:t>Each of the GHG was categorized according to its origin:</a:t>
            </a:r>
          </a:p>
          <a:p>
            <a:pPr lvl="1"/>
            <a:r>
              <a:rPr lang="en-US" sz="1900"/>
              <a:t>Energy</a:t>
            </a:r>
          </a:p>
          <a:p>
            <a:pPr lvl="1"/>
            <a:r>
              <a:rPr lang="en-US" sz="1900"/>
              <a:t>Industrial Processes and Product Use</a:t>
            </a:r>
          </a:p>
          <a:p>
            <a:pPr lvl="1"/>
            <a:r>
              <a:rPr lang="en-US" sz="1900"/>
              <a:t>Agriculture</a:t>
            </a:r>
          </a:p>
          <a:p>
            <a:pPr lvl="1"/>
            <a:r>
              <a:rPr lang="en-US" sz="1900"/>
              <a:t>Waste </a:t>
            </a:r>
          </a:p>
        </p:txBody>
      </p:sp>
    </p:spTree>
    <p:extLst>
      <p:ext uri="{BB962C8B-B14F-4D97-AF65-F5344CB8AC3E}">
        <p14:creationId xmlns:p14="http://schemas.microsoft.com/office/powerpoint/2010/main" val="2862350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D898F-BA58-46AA-84FC-3177C4AF9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" b="36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FCDAEE-CE1A-4249-A42F-E56E2C038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F99D5-38E3-418D-B5E4-86D0D6591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Models: 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Generalized Linear Model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Boosted Regression Model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glmboost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(rf)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Least Squares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lm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Stepwise Selection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glmStepAIC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Apply 10-fold Cross-Validation on each of them to check: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Root Mean Square Error (RMSE)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squared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Mean Absolute Error (MAE)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85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0A3C1AB-1153-42D2-8378-34B849C1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75C30-4311-4B51-9CA8-66F1BEF5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472717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Comparison between Models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FC137FE-D088-4F72-ACA5-BC08C4D0C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6500" y="2671762"/>
            <a:ext cx="7750865" cy="2923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16A953F-6702-4A9C-8528-A0A9BEC755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791687"/>
              </p:ext>
            </p:extLst>
          </p:nvPr>
        </p:nvGraphicFramePr>
        <p:xfrm>
          <a:off x="1076299" y="299258"/>
          <a:ext cx="10039403" cy="40945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6794">
                  <a:extLst>
                    <a:ext uri="{9D8B030D-6E8A-4147-A177-3AD203B41FA5}">
                      <a16:colId xmlns:a16="http://schemas.microsoft.com/office/drawing/2014/main" val="2687457786"/>
                    </a:ext>
                  </a:extLst>
                </a:gridCol>
                <a:gridCol w="2475023">
                  <a:extLst>
                    <a:ext uri="{9D8B030D-6E8A-4147-A177-3AD203B41FA5}">
                      <a16:colId xmlns:a16="http://schemas.microsoft.com/office/drawing/2014/main" val="1504449741"/>
                    </a:ext>
                  </a:extLst>
                </a:gridCol>
                <a:gridCol w="2222563">
                  <a:extLst>
                    <a:ext uri="{9D8B030D-6E8A-4147-A177-3AD203B41FA5}">
                      <a16:colId xmlns:a16="http://schemas.microsoft.com/office/drawing/2014/main" val="838961043"/>
                    </a:ext>
                  </a:extLst>
                </a:gridCol>
                <a:gridCol w="2475023">
                  <a:extLst>
                    <a:ext uri="{9D8B030D-6E8A-4147-A177-3AD203B41FA5}">
                      <a16:colId xmlns:a16="http://schemas.microsoft.com/office/drawing/2014/main" val="2184132047"/>
                    </a:ext>
                  </a:extLst>
                </a:gridCol>
              </a:tblGrid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Models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Root Mean Square Error (RMSE)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R squared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Mean Absolute Error (MAE)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extLst>
                  <a:ext uri="{0D108BD9-81ED-4DB2-BD59-A6C34878D82A}">
                    <a16:rowId xmlns:a16="http://schemas.microsoft.com/office/drawing/2014/main" val="66510803"/>
                  </a:ext>
                </a:extLst>
              </a:tr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Generalized linear model 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0.1039126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0.8806361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0.08591636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3874061708"/>
                  </a:ext>
                </a:extLst>
              </a:tr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Boosted regression model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0.1257597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0.8308088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0.1027235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1548874022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Random Forest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0.09173089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0.9083568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0.07243502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1054533250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Linear least squares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0.1055907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0.8862334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0.08714464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895921407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Stepwise Selection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0.1067489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0.8577271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0.08862704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2295733398"/>
                  </a:ext>
                </a:extLst>
              </a:tr>
            </a:tbl>
          </a:graphicData>
        </a:graphic>
      </p:graphicFrame>
      <p:pic>
        <p:nvPicPr>
          <p:cNvPr id="13" name="Picture 2">
            <a:extLst>
              <a:ext uri="{FF2B5EF4-FFF2-40B4-BE49-F238E27FC236}">
                <a16:creationId xmlns:a16="http://schemas.microsoft.com/office/drawing/2014/main" id="{DD4B8D9E-364F-45BD-A4FF-F8F6D82DB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058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60FAE0F-0C1F-41D7-8956-1848EF3C7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046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F738171F-5127-4EE0-854F-AF724B891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118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F1CCC8-F95B-4086-8C98-F89261DB8E2A}"/>
              </a:ext>
            </a:extLst>
          </p:cNvPr>
          <p:cNvSpPr txBox="1"/>
          <p:nvPr/>
        </p:nvSpPr>
        <p:spPr>
          <a:xfrm>
            <a:off x="4690868" y="5786471"/>
            <a:ext cx="3322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won all 3 sections</a:t>
            </a:r>
          </a:p>
        </p:txBody>
      </p:sp>
    </p:spTree>
    <p:extLst>
      <p:ext uri="{BB962C8B-B14F-4D97-AF65-F5344CB8AC3E}">
        <p14:creationId xmlns:p14="http://schemas.microsoft.com/office/powerpoint/2010/main" val="3957568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9D36D6-2AC5-46A1-A849-4C82D5264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2303F-DDDE-4702-BCE8-4A1868D31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5640" y="552182"/>
            <a:ext cx="5998840" cy="334313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waste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6C3F31-3925-45A7-AB51-14F7750F4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62" r="25385"/>
          <a:stretch/>
        </p:blipFill>
        <p:spPr>
          <a:xfrm>
            <a:off x="20" y="10"/>
            <a:ext cx="4992985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9032F-7573-4A64-8D69-7E52A88167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33"/>
          <a:stretch/>
        </p:blipFill>
        <p:spPr bwMode="auto">
          <a:xfrm>
            <a:off x="5478781" y="0"/>
            <a:ext cx="622439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13344510-BD85-4264-965B-7BF9FDF4E561}"/>
              </a:ext>
            </a:extLst>
          </p:cNvPr>
          <p:cNvSpPr txBox="1">
            <a:spLocks/>
          </p:cNvSpPr>
          <p:nvPr/>
        </p:nvSpPr>
        <p:spPr>
          <a:xfrm>
            <a:off x="135677" y="162116"/>
            <a:ext cx="4857327" cy="18159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Importance from Random Forest Model</a:t>
            </a:r>
          </a:p>
        </p:txBody>
      </p:sp>
    </p:spTree>
    <p:extLst>
      <p:ext uri="{BB962C8B-B14F-4D97-AF65-F5344CB8AC3E}">
        <p14:creationId xmlns:p14="http://schemas.microsoft.com/office/powerpoint/2010/main" val="1380214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198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C584E2F-4934-436C-835B-1ED864A4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Opinion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B90F337-B0DC-4E8C-BF31-9ACD101D7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57% </a:t>
            </a:r>
            <a:r>
              <a:rPr lang="en-US" sz="2200" dirty="0"/>
              <a:t>of American believe climate change caused mostly by human activities</a:t>
            </a:r>
          </a:p>
          <a:p>
            <a:r>
              <a:rPr lang="en-US" sz="2200" dirty="0"/>
              <a:t>Less people in middle part of the U.S. agree with the statement. 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35BED9B-1016-490D-A46F-60A21F92B22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04" y="2516776"/>
            <a:ext cx="6370752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9D25B241-B767-425B-B426-C01AD7B604D6}"/>
              </a:ext>
            </a:extLst>
          </p:cNvPr>
          <p:cNvSpPr txBox="1"/>
          <p:nvPr/>
        </p:nvSpPr>
        <p:spPr>
          <a:xfrm>
            <a:off x="841248" y="5810944"/>
            <a:ext cx="6236208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Data from Yale’s American Mind project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6747014-B69F-4CA9-B6DF-86F03456A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5175520"/>
            <a:ext cx="1349188" cy="63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235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410687-B7F8-49AB-A3BA-8712240C7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Important Features and Conclusions</a:t>
            </a:r>
          </a:p>
        </p:txBody>
      </p:sp>
      <p:graphicFrame>
        <p:nvGraphicFramePr>
          <p:cNvPr id="15" name="Content Placeholder 5">
            <a:extLst>
              <a:ext uri="{FF2B5EF4-FFF2-40B4-BE49-F238E27FC236}">
                <a16:creationId xmlns:a16="http://schemas.microsoft.com/office/drawing/2014/main" id="{A8D8AAFE-433A-4C12-9B62-62F8F8A800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009852"/>
              </p:ext>
            </p:extLst>
          </p:nvPr>
        </p:nvGraphicFramePr>
        <p:xfrm>
          <a:off x="838200" y="2438400"/>
          <a:ext cx="10515600" cy="3738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2173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EFC5A63-68D6-4DC9-98B1-C2BDCE2E2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98696089-5956-4C6A-B8CF-020E45F61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9421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2187C0E-E9DF-4786-B29C-0547C9F6F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92875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FFFD7CA3-4CDC-48B8-9010-DDC3DF392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" y="634080"/>
            <a:ext cx="7275530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C9674-B855-4D3D-9769-FFDE9158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01" y="951272"/>
            <a:ext cx="6149595" cy="105338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SUM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582CA-04D3-4EC7-B31D-5801776C0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094" y="2055117"/>
            <a:ext cx="6149595" cy="3478992"/>
          </a:xfrm>
        </p:spPr>
        <p:txBody>
          <a:bodyPr anchor="t">
            <a:normAutofit/>
          </a:bodyPr>
          <a:lstStyle/>
          <a:p>
            <a:endParaRPr lang="en-US" sz="2400" dirty="0">
              <a:solidFill>
                <a:srgbClr val="FEFFFF"/>
              </a:solidFill>
            </a:endParaRPr>
          </a:p>
        </p:txBody>
      </p:sp>
      <p:pic>
        <p:nvPicPr>
          <p:cNvPr id="7" name="Graphic 6" descr="Cow">
            <a:extLst>
              <a:ext uri="{FF2B5EF4-FFF2-40B4-BE49-F238E27FC236}">
                <a16:creationId xmlns:a16="http://schemas.microsoft.com/office/drawing/2014/main" id="{BEE1321D-BA85-49FC-92FF-A01C34E17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17865" y="1989183"/>
            <a:ext cx="3938747" cy="393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99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C8800-FFDF-4B5D-BAF3-497F0B8065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D9614-F401-47AC-8D5F-D4A6E754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936" y="844486"/>
            <a:ext cx="9484225" cy="14617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Recommendations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7D8A815-1B1F-4DB5-A03C-F4987CF0C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27777" y="343106"/>
            <a:ext cx="1692092" cy="1852591"/>
            <a:chOff x="790870" y="911082"/>
            <a:chExt cx="2191635" cy="2442764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261388EF-B4CE-4326-979A-2F53CED60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0870" y="2245586"/>
              <a:ext cx="1262906" cy="1108260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33A25547-9075-4BDB-8F46-BA09E76AA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3975" y="911082"/>
              <a:ext cx="2048530" cy="1797684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tx1">
                  <a:alpha val="6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D917FAD-3240-4D3F-91A0-9571F75DC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2936" y="1825453"/>
              <a:ext cx="799094" cy="70124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253E5E-72DC-4391-8469-A8BD5F30E1EC}"/>
              </a:ext>
            </a:extLst>
          </p:cNvPr>
          <p:cNvSpPr txBox="1"/>
          <p:nvPr/>
        </p:nvSpPr>
        <p:spPr>
          <a:xfrm>
            <a:off x="2210936" y="2470248"/>
            <a:ext cx="9484235" cy="3052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Education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Agriculture technology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Buy and eat when you need</a:t>
            </a:r>
          </a:p>
        </p:txBody>
      </p:sp>
    </p:spTree>
    <p:extLst>
      <p:ext uri="{BB962C8B-B14F-4D97-AF65-F5344CB8AC3E}">
        <p14:creationId xmlns:p14="http://schemas.microsoft.com/office/powerpoint/2010/main" val="3684290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876E4-E81B-434D-A21A-6C02992358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75" r="16916" b="544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9A1C4D-7EA2-481E-9E71-35D29F947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  <a:effectLst>
            <a:outerShdw blurRad="50800" dist="63500" dir="5400000" algn="ctr" rotWithShape="0">
              <a:srgbClr val="000000">
                <a:alpha val="43137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</a:rPr>
              <a:t>Thank you</a:t>
            </a:r>
            <a:br>
              <a:rPr lang="en-US" sz="4800" dirty="0">
                <a:effectLst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</a:rPr>
            </a:br>
            <a:endParaRPr lang="en-US" sz="4800" dirty="0">
              <a:effectLst>
                <a:outerShdw blurRad="38100" dist="38100" dir="2700000" algn="tl">
                  <a:schemeClr val="tx1">
                    <a:alpha val="43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5766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0A60C-938A-48B0-A55F-9F9DCAF7D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5" t="7697" b="1393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7E5B0-31E7-4234-A9C1-CC405698A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Temperature and Disasters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026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rend">
            <a:hlinkClick r:id="" action="ppaction://media"/>
            <a:extLst>
              <a:ext uri="{FF2B5EF4-FFF2-40B4-BE49-F238E27FC236}">
                <a16:creationId xmlns:a16="http://schemas.microsoft.com/office/drawing/2014/main" id="{0C26A8EA-FB5A-451B-B3AD-EDCF20F4D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945" y="300068"/>
            <a:ext cx="11994110" cy="6257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89CE53-009F-405D-A245-0B00A531FCB4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Berkeley Earth</a:t>
            </a:r>
          </a:p>
        </p:txBody>
      </p:sp>
    </p:spTree>
    <p:extLst>
      <p:ext uri="{BB962C8B-B14F-4D97-AF65-F5344CB8AC3E}">
        <p14:creationId xmlns:p14="http://schemas.microsoft.com/office/powerpoint/2010/main" val="150221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A372F-CF6C-447F-8736-E2942E30A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>
            <a:normAutofit/>
          </a:bodyPr>
          <a:lstStyle/>
          <a:p>
            <a:r>
              <a:rPr lang="en-US" sz="3200" b="1" dirty="0"/>
              <a:t>Global Temperature Trend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F948C7E6-C00D-4B50-8DA8-B41A51319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2" b="22417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A1869-4436-4B42-BBC3-BC1FDB372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826" y="4457244"/>
            <a:ext cx="6061022" cy="1642746"/>
          </a:xfrm>
        </p:spPr>
        <p:txBody>
          <a:bodyPr anchor="ctr">
            <a:normAutofit/>
          </a:bodyPr>
          <a:lstStyle/>
          <a:p>
            <a:pPr lvl="1"/>
            <a:r>
              <a:rPr lang="en-US" sz="2500" dirty="0"/>
              <a:t>Massive use of fossil fuel</a:t>
            </a:r>
          </a:p>
          <a:p>
            <a:pPr lvl="1"/>
            <a:r>
              <a:rPr lang="en-US" sz="2500" dirty="0"/>
              <a:t>The Population Explosion</a:t>
            </a:r>
          </a:p>
          <a:p>
            <a:pPr lvl="1"/>
            <a:r>
              <a:rPr lang="en-US" sz="2500" dirty="0"/>
              <a:t>The Globalized Industrialization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60D292-60C2-4942-80F8-196848FD10F3}"/>
              </a:ext>
            </a:extLst>
          </p:cNvPr>
          <p:cNvCxnSpPr>
            <a:cxnSpLocks/>
          </p:cNvCxnSpPr>
          <p:nvPr/>
        </p:nvCxnSpPr>
        <p:spPr>
          <a:xfrm>
            <a:off x="8386011" y="1299411"/>
            <a:ext cx="0" cy="1143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010EEF-8D3A-4BAA-87C2-773CCFCC9D0A}"/>
              </a:ext>
            </a:extLst>
          </p:cNvPr>
          <p:cNvCxnSpPr>
            <a:cxnSpLocks/>
          </p:cNvCxnSpPr>
          <p:nvPr/>
        </p:nvCxnSpPr>
        <p:spPr>
          <a:xfrm flipV="1">
            <a:off x="8386011" y="1215190"/>
            <a:ext cx="2532647" cy="409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E4BE859-E9F2-407B-815B-29CC0B920B7C}"/>
              </a:ext>
            </a:extLst>
          </p:cNvPr>
          <p:cNvSpPr txBox="1"/>
          <p:nvPr/>
        </p:nvSpPr>
        <p:spPr>
          <a:xfrm>
            <a:off x="8346390" y="2105516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1940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018C62-73BB-4594-94D5-E69FFE1FE8D0}"/>
              </a:ext>
            </a:extLst>
          </p:cNvPr>
          <p:cNvSpPr txBox="1"/>
          <p:nvPr/>
        </p:nvSpPr>
        <p:spPr>
          <a:xfrm>
            <a:off x="10912123" y="1053190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2015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F6CA7-2B3A-468F-9047-D8059BFD6FED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Berkeley Earth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7687C5-1E5F-475A-A0C2-FB308A988B0B}"/>
              </a:ext>
            </a:extLst>
          </p:cNvPr>
          <p:cNvCxnSpPr/>
          <p:nvPr/>
        </p:nvCxnSpPr>
        <p:spPr>
          <a:xfrm>
            <a:off x="5752123" y="1422400"/>
            <a:ext cx="0" cy="1273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829001A-EFF3-4DCD-8F6D-8FE3203EA479}"/>
              </a:ext>
            </a:extLst>
          </p:cNvPr>
          <p:cNvCxnSpPr/>
          <p:nvPr/>
        </p:nvCxnSpPr>
        <p:spPr>
          <a:xfrm flipV="1">
            <a:off x="5759938" y="2105516"/>
            <a:ext cx="2626073" cy="246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CB3643A-F27A-4431-B653-295949A530F6}"/>
              </a:ext>
            </a:extLst>
          </p:cNvPr>
          <p:cNvSpPr txBox="1"/>
          <p:nvPr/>
        </p:nvSpPr>
        <p:spPr>
          <a:xfrm>
            <a:off x="5752123" y="2366446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1880</a:t>
            </a:r>
          </a:p>
        </p:txBody>
      </p:sp>
    </p:spTree>
    <p:extLst>
      <p:ext uri="{BB962C8B-B14F-4D97-AF65-F5344CB8AC3E}">
        <p14:creationId xmlns:p14="http://schemas.microsoft.com/office/powerpoint/2010/main" val="297275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3B43ECB-5DE2-4F86-BE60-B02187C7C13E}"/>
              </a:ext>
            </a:extLst>
          </p:cNvPr>
          <p:cNvSpPr txBox="1">
            <a:spLocks/>
          </p:cNvSpPr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Temperature and Disasters</a:t>
            </a:r>
          </a:p>
        </p:txBody>
      </p:sp>
      <p:sp>
        <p:nvSpPr>
          <p:cNvPr id="18" name="Content Placeholder 13">
            <a:extLst>
              <a:ext uri="{FF2B5EF4-FFF2-40B4-BE49-F238E27FC236}">
                <a16:creationId xmlns:a16="http://schemas.microsoft.com/office/drawing/2014/main" id="{24895599-6679-4DA5-AA56-B401F4A4F1BE}"/>
              </a:ext>
            </a:extLst>
          </p:cNvPr>
          <p:cNvSpPr txBox="1">
            <a:spLocks/>
          </p:cNvSpPr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the global mean sea level has raised about 241.55 mm</a:t>
            </a:r>
          </a:p>
          <a:p>
            <a:r>
              <a:rPr lang="en-US" sz="2200" dirty="0"/>
              <a:t>More than 60% of raising happens after 1940</a:t>
            </a:r>
          </a:p>
          <a:p>
            <a:r>
              <a:rPr lang="en-US" sz="2200" dirty="0"/>
              <a:t>This could mainly be related to melting inner-land glaciers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07E10F-57F2-4E67-9FDC-73AFCE043850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Commonwealth Scientific and Industrial Research org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C19A367B-0F93-4E2B-A396-FEBCBBB63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"/>
          <a:stretch/>
        </p:blipFill>
        <p:spPr bwMode="auto">
          <a:xfrm>
            <a:off x="189186" y="2275913"/>
            <a:ext cx="6149130" cy="4487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B030A8-3CF2-48D0-A4C3-323809E5A829}"/>
              </a:ext>
            </a:extLst>
          </p:cNvPr>
          <p:cNvSpPr txBox="1"/>
          <p:nvPr/>
        </p:nvSpPr>
        <p:spPr>
          <a:xfrm>
            <a:off x="4756404" y="5330952"/>
            <a:ext cx="100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FC4"/>
                </a:solidFill>
              </a:rPr>
              <a:t>Sea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B64475-F1EB-487C-8340-EB77989C6DFA}"/>
              </a:ext>
            </a:extLst>
          </p:cNvPr>
          <p:cNvSpPr txBox="1"/>
          <p:nvPr/>
        </p:nvSpPr>
        <p:spPr>
          <a:xfrm>
            <a:off x="4756404" y="2788920"/>
            <a:ext cx="1581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68078"/>
                </a:solidFill>
              </a:rPr>
              <a:t>Temperature</a:t>
            </a:r>
          </a:p>
        </p:txBody>
      </p:sp>
    </p:spTree>
    <p:extLst>
      <p:ext uri="{BB962C8B-B14F-4D97-AF65-F5344CB8AC3E}">
        <p14:creationId xmlns:p14="http://schemas.microsoft.com/office/powerpoint/2010/main" val="3650599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Temperature and Disasters</a:t>
            </a:r>
          </a:p>
        </p:txBody>
      </p:sp>
      <p:sp>
        <p:nvSpPr>
          <p:cNvPr id="26" name="Content Placeholder 13">
            <a:extLst>
              <a:ext uri="{FF2B5EF4-FFF2-40B4-BE49-F238E27FC236}">
                <a16:creationId xmlns:a16="http://schemas.microsoft.com/office/drawing/2014/main" id="{D4267EE1-A41A-4FE4-B354-71C868F2E120}"/>
              </a:ext>
            </a:extLst>
          </p:cNvPr>
          <p:cNvSpPr txBox="1">
            <a:spLocks/>
          </p:cNvSpPr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Through 1940 to 2018, the frequency of almost every kinds of natural disasters had increased</a:t>
            </a:r>
          </a:p>
          <a:p>
            <a:r>
              <a:rPr lang="en-US" sz="2200" dirty="0"/>
              <a:t>Among them, flood and extreme weather changing are the most noticeable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F8D707-C15D-450F-9E1E-28C4EBE7F847}"/>
              </a:ext>
            </a:extLst>
          </p:cNvPr>
          <p:cNvSpPr txBox="1"/>
          <p:nvPr/>
        </p:nvSpPr>
        <p:spPr>
          <a:xfrm>
            <a:off x="7620000" y="6491981"/>
            <a:ext cx="4572000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OFDA/CRED  International Disaster Database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AAAECB25-AB63-49A1-894B-113DFA98C6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0" r="3" b="3"/>
          <a:stretch/>
        </p:blipFill>
        <p:spPr bwMode="auto">
          <a:xfrm>
            <a:off x="117470" y="2386584"/>
            <a:ext cx="7372868" cy="432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6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5743F6-9F22-478C-B16F-B0792E3DA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98649-271F-4FC8-8B9E-FABA51BDA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effectLst>
                  <a:outerShdw blurRad="38100" dist="114300" dir="2700000" algn="tl">
                    <a:srgbClr val="000000">
                      <a:alpha val="43137"/>
                    </a:srgbClr>
                  </a:outerShdw>
                </a:effectLst>
              </a:rPr>
              <a:t>Emission Study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97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48B61-23A5-40D4-83E2-A0BD523A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>
                <a:solidFill>
                  <a:srgbClr val="FFFFFF"/>
                </a:solidFill>
              </a:rPr>
              <a:t>Our Dataset is a Combination of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B5AEC-586E-42DC-BC50-D89C7B188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r>
              <a:rPr lang="en-US" sz="2000" dirty="0"/>
              <a:t>The PRIMAP-hist national historical emissions time series (1850 – 2017)</a:t>
            </a:r>
          </a:p>
          <a:p>
            <a:pPr lvl="1"/>
            <a:r>
              <a:rPr lang="en-US" sz="2000" dirty="0"/>
              <a:t>Source Organization: </a:t>
            </a:r>
            <a:r>
              <a:rPr lang="en-US" sz="2000"/>
              <a:t>Postdam</a:t>
            </a:r>
            <a:r>
              <a:rPr lang="en-US" sz="2000" dirty="0"/>
              <a:t> Institute For Climate Impact Research</a:t>
            </a:r>
          </a:p>
          <a:p>
            <a:pPr lvl="1"/>
            <a:r>
              <a:rPr lang="en-US" sz="2000" dirty="0"/>
              <a:t>The GHG emission data was draw from this dataset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7A9A4-FD77-46F7-96F7-D86B26174C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2000" dirty="0"/>
              <a:t>The Global Temperatures dataset (1750 – 2015)</a:t>
            </a:r>
          </a:p>
          <a:p>
            <a:pPr lvl="1"/>
            <a:r>
              <a:rPr lang="en-US" sz="2000" dirty="0"/>
              <a:t>Source Organization: Berkeley Earth</a:t>
            </a:r>
          </a:p>
          <a:p>
            <a:pPr lvl="1"/>
            <a:r>
              <a:rPr lang="en-US" sz="2000" dirty="0"/>
              <a:t>The global average temperature data was draw from this dataset</a:t>
            </a:r>
          </a:p>
        </p:txBody>
      </p:sp>
    </p:spTree>
    <p:extLst>
      <p:ext uri="{BB962C8B-B14F-4D97-AF65-F5344CB8AC3E}">
        <p14:creationId xmlns:p14="http://schemas.microsoft.com/office/powerpoint/2010/main" val="2000331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745</Words>
  <Application>Microsoft Office PowerPoint</Application>
  <PresentationFormat>Widescreen</PresentationFormat>
  <Paragraphs>135</Paragraphs>
  <Slides>23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Climate Change</vt:lpstr>
      <vt:lpstr>Public Opinion</vt:lpstr>
      <vt:lpstr>Temperature and Disasters</vt:lpstr>
      <vt:lpstr>PowerPoint Presentation</vt:lpstr>
      <vt:lpstr>Global Temperature Trend</vt:lpstr>
      <vt:lpstr>PowerPoint Presentation</vt:lpstr>
      <vt:lpstr>Temperature and Disasters</vt:lpstr>
      <vt:lpstr>Emission Study</vt:lpstr>
      <vt:lpstr>Our Dataset is a Combination of Two</vt:lpstr>
      <vt:lpstr>Data Cleaning and Grouping</vt:lpstr>
      <vt:lpstr>Visualization</vt:lpstr>
      <vt:lpstr>Map Visualization</vt:lpstr>
      <vt:lpstr>Greenhouse Gases Origin</vt:lpstr>
      <vt:lpstr>Sectors’ Emission</vt:lpstr>
      <vt:lpstr>Predictive Analytics</vt:lpstr>
      <vt:lpstr>Feature Engineering and Selection</vt:lpstr>
      <vt:lpstr>Model Design</vt:lpstr>
      <vt:lpstr>Comparison between Models</vt:lpstr>
      <vt:lpstr>waste</vt:lpstr>
      <vt:lpstr>Important Features and Conclusions</vt:lpstr>
      <vt:lpstr>SUM UP</vt:lpstr>
      <vt:lpstr>Recommendations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</dc:title>
  <dc:creator>Chen Taiyou</dc:creator>
  <cp:lastModifiedBy>Chen Taiyou</cp:lastModifiedBy>
  <cp:revision>8</cp:revision>
  <dcterms:created xsi:type="dcterms:W3CDTF">2020-12-08T01:19:35Z</dcterms:created>
  <dcterms:modified xsi:type="dcterms:W3CDTF">2020-12-08T04:58:49Z</dcterms:modified>
</cp:coreProperties>
</file>

<file path=docProps/thumbnail.jpeg>
</file>